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344" r:id="rId2"/>
    <p:sldId id="360" r:id="rId3"/>
    <p:sldId id="365" r:id="rId4"/>
    <p:sldId id="363" r:id="rId5"/>
    <p:sldId id="352" r:id="rId6"/>
    <p:sldId id="359" r:id="rId7"/>
    <p:sldId id="356" r:id="rId8"/>
    <p:sldId id="353" r:id="rId9"/>
    <p:sldId id="362" r:id="rId10"/>
    <p:sldId id="361" r:id="rId11"/>
    <p:sldId id="354" r:id="rId12"/>
    <p:sldId id="358" r:id="rId13"/>
    <p:sldId id="364" r:id="rId14"/>
    <p:sldId id="366" r:id="rId15"/>
    <p:sldId id="35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9409AA1-55EB-43F7-A128-2B751B3D2339}">
          <p14:sldIdLst>
            <p14:sldId id="344"/>
            <p14:sldId id="360"/>
            <p14:sldId id="365"/>
            <p14:sldId id="363"/>
            <p14:sldId id="352"/>
            <p14:sldId id="359"/>
            <p14:sldId id="356"/>
            <p14:sldId id="353"/>
            <p14:sldId id="362"/>
            <p14:sldId id="361"/>
            <p14:sldId id="354"/>
            <p14:sldId id="358"/>
            <p14:sldId id="364"/>
            <p14:sldId id="366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unat" initials="a" lastIdx="4" clrIdx="0"/>
  <p:cmAuthor id="1" name="Tomasz Grzymała" initials="TG" lastIdx="1" clrIdx="1"/>
  <p:cmAuthor id="2" name="akaliszewska" initials="ak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A06"/>
    <a:srgbClr val="BC6700"/>
    <a:srgbClr val="DAD9AE"/>
    <a:srgbClr val="B0A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1" autoAdjust="0"/>
    <p:restoredTop sz="94964" autoAdjust="0"/>
  </p:normalViewPr>
  <p:slideViewPr>
    <p:cSldViewPr snapToGrid="0">
      <p:cViewPr varScale="1">
        <p:scale>
          <a:sx n="84" d="100"/>
          <a:sy n="84" d="100"/>
        </p:scale>
        <p:origin x="-146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075C-A325-4AC7-B4D4-CED73E40F59C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9437-35CE-4210-B00F-4CB085AB09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38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2900" y="1328738"/>
            <a:ext cx="7251700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dirty="0" smtClean="0"/>
              <a:t>Kliknij, aby wpisać tytuł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2900" y="3898900"/>
            <a:ext cx="4572000" cy="673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datę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3"/>
          </p:nvPr>
        </p:nvSpPr>
        <p:spPr>
          <a:xfrm>
            <a:off x="247650" y="6356351"/>
            <a:ext cx="654050" cy="365125"/>
          </a:xfrm>
        </p:spPr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39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rzekładkowy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612900" y="2705100"/>
            <a:ext cx="7251700" cy="935038"/>
          </a:xfrm>
        </p:spPr>
        <p:txBody>
          <a:bodyPr anchor="b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pl-PL" dirty="0" smtClean="0"/>
              <a:t>Kliknij, aby wpisać tytuł</a:t>
            </a:r>
            <a:endParaRPr lang="en-US" dirty="0"/>
          </a:p>
        </p:txBody>
      </p:sp>
      <p:sp>
        <p:nvSpPr>
          <p:cNvPr id="3" name="Symbol zastępczy numeru slajdu 8"/>
          <p:cNvSpPr>
            <a:spLocks noGrp="1"/>
          </p:cNvSpPr>
          <p:nvPr>
            <p:ph type="sldNum" sz="quarter" idx="13"/>
          </p:nvPr>
        </p:nvSpPr>
        <p:spPr>
          <a:xfrm>
            <a:off x="247650" y="6356351"/>
            <a:ext cx="654050" cy="365125"/>
          </a:xfrm>
        </p:spPr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19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444500" y="365127"/>
            <a:ext cx="6807200" cy="48577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81200"/>
            <a:ext cx="8064500" cy="3606800"/>
          </a:xfrm>
        </p:spPr>
        <p:txBody>
          <a:bodyPr/>
          <a:lstStyle>
            <a:lvl1pPr>
              <a:lnSpc>
                <a:spcPct val="80000"/>
              </a:lnSpc>
              <a:buClr>
                <a:schemeClr val="accent4"/>
              </a:buClr>
              <a:defRPr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buClr>
                <a:schemeClr val="accent4"/>
              </a:buClr>
              <a:defRPr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80000"/>
              </a:lnSpc>
              <a:buClr>
                <a:schemeClr val="accent4"/>
              </a:buCl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 smtClean="0"/>
              <a:t>Kliknij, aby wpisać tekst</a:t>
            </a:r>
          </a:p>
          <a:p>
            <a:pPr lvl="1"/>
            <a:r>
              <a:rPr lang="pl-PL" dirty="0" smtClean="0"/>
              <a:t>Kliknij, aby wpisać tekst</a:t>
            </a:r>
          </a:p>
          <a:p>
            <a:pPr lvl="2"/>
            <a:r>
              <a:rPr lang="pl-PL" dirty="0" smtClean="0"/>
              <a:t>Kliknij, aby wpisać tekst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00" y="6413500"/>
            <a:ext cx="4838700" cy="2921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5"/>
          </p:nvPr>
        </p:nvSpPr>
        <p:spPr>
          <a:xfrm>
            <a:off x="247650" y="6356351"/>
            <a:ext cx="654050" cy="365125"/>
          </a:xfrm>
        </p:spPr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7696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dodanym obiekt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444500" y="365127"/>
            <a:ext cx="6807200" cy="48577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3953" y="1981200"/>
            <a:ext cx="3433773" cy="3606800"/>
          </a:xfrm>
        </p:spPr>
        <p:txBody>
          <a:bodyPr/>
          <a:lstStyle>
            <a:lvl1pPr>
              <a:lnSpc>
                <a:spcPct val="80000"/>
              </a:lnSpc>
              <a:buClr>
                <a:schemeClr val="accent4"/>
              </a:buClr>
              <a:defRPr sz="2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buClr>
                <a:schemeClr val="accent4"/>
              </a:buClr>
              <a:defRPr sz="18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80000"/>
              </a:lnSpc>
              <a:buClr>
                <a:schemeClr val="accent4"/>
              </a:buCl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 smtClean="0"/>
              <a:t>Kliknij, aby wpisać tekst</a:t>
            </a:r>
          </a:p>
          <a:p>
            <a:pPr lvl="1"/>
            <a:r>
              <a:rPr lang="pl-PL" dirty="0" smtClean="0"/>
              <a:t>Kliknij, aby wpisać tekst</a:t>
            </a:r>
          </a:p>
          <a:p>
            <a:pPr lvl="2"/>
            <a:r>
              <a:rPr lang="pl-PL" dirty="0" smtClean="0"/>
              <a:t>Kliknij, aby wpisać tekst</a:t>
            </a:r>
          </a:p>
          <a:p>
            <a:pPr lvl="2"/>
            <a:endParaRPr lang="pl-PL" dirty="0" smtClean="0"/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00" y="6413500"/>
            <a:ext cx="4838700" cy="2921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7" name="Symbol zastępczy numeru slajdu 8"/>
          <p:cNvSpPr>
            <a:spLocks noGrp="1"/>
          </p:cNvSpPr>
          <p:nvPr>
            <p:ph type="sldNum" sz="quarter" idx="15"/>
          </p:nvPr>
        </p:nvSpPr>
        <p:spPr>
          <a:xfrm>
            <a:off x="247650" y="6356351"/>
            <a:ext cx="654050" cy="365125"/>
          </a:xfrm>
        </p:spPr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‹#›</a:t>
            </a:fld>
            <a:endParaRPr lang="pl-PL" dirty="0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quarter" idx="16"/>
          </p:nvPr>
        </p:nvSpPr>
        <p:spPr>
          <a:xfrm>
            <a:off x="4109390" y="1981964"/>
            <a:ext cx="4473411" cy="360798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888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dodanym obiekt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444500" y="365127"/>
            <a:ext cx="6807200" cy="48577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3953" y="1981200"/>
            <a:ext cx="3433773" cy="3606800"/>
          </a:xfrm>
        </p:spPr>
        <p:txBody>
          <a:bodyPr/>
          <a:lstStyle>
            <a:lvl1pPr>
              <a:lnSpc>
                <a:spcPct val="80000"/>
              </a:lnSpc>
              <a:buClr>
                <a:schemeClr val="accent4"/>
              </a:buClr>
              <a:defRPr sz="2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buClr>
                <a:schemeClr val="accent4"/>
              </a:buClr>
              <a:defRPr sz="18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80000"/>
              </a:lnSpc>
              <a:buClr>
                <a:schemeClr val="accent4"/>
              </a:buCl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 smtClean="0"/>
              <a:t>Kliknij, aby wpisać tekst</a:t>
            </a:r>
          </a:p>
          <a:p>
            <a:pPr lvl="1"/>
            <a:r>
              <a:rPr lang="pl-PL" dirty="0" smtClean="0"/>
              <a:t>Kliknij, aby wpisać tekst</a:t>
            </a:r>
          </a:p>
          <a:p>
            <a:pPr lvl="2"/>
            <a:r>
              <a:rPr lang="pl-PL" dirty="0" smtClean="0"/>
              <a:t>Kliknij, aby wpisać tekst</a:t>
            </a:r>
          </a:p>
          <a:p>
            <a:pPr lvl="2"/>
            <a:endParaRPr lang="pl-PL" dirty="0" smtClean="0"/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00" y="6413500"/>
            <a:ext cx="4838700" cy="2921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wpisać tekst</a:t>
            </a:r>
            <a:endParaRPr lang="pl-PL" dirty="0"/>
          </a:p>
        </p:txBody>
      </p:sp>
      <p:sp>
        <p:nvSpPr>
          <p:cNvPr id="7" name="Symbol zastępczy numeru slajdu 8"/>
          <p:cNvSpPr>
            <a:spLocks noGrp="1"/>
          </p:cNvSpPr>
          <p:nvPr>
            <p:ph type="sldNum" sz="quarter" idx="15"/>
          </p:nvPr>
        </p:nvSpPr>
        <p:spPr>
          <a:xfrm>
            <a:off x="247650" y="6356351"/>
            <a:ext cx="654050" cy="365125"/>
          </a:xfrm>
        </p:spPr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‹#›</a:t>
            </a:fld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6"/>
          </p:nvPr>
        </p:nvSpPr>
        <p:spPr>
          <a:xfrm>
            <a:off x="4114800" y="1981200"/>
            <a:ext cx="4457700" cy="3606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570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AD30-FCA2-4C43-98A9-2C2DA0E8FF08}" type="datetime1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EE4-C8BC-4259-897A-3BD4CBEBD2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75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4" r:id="rId3"/>
    <p:sldLayoutId id="2147483662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‐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‐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‐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‐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p@cyfrowypolsat.p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9775" y="2013975"/>
            <a:ext cx="7251700" cy="18288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Oferta pracownicza dla Usługi Telewizja Kablowa IPTV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000" dirty="0" smtClean="0"/>
              <a:t>25</a:t>
            </a:r>
            <a:r>
              <a:rPr lang="pl-PL" sz="2000" dirty="0" smtClean="0"/>
              <a:t>.03.2019</a:t>
            </a:r>
            <a:endParaRPr lang="pl-PL" sz="36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</a:t>
            </a:fld>
            <a:endParaRPr lang="pl-PL" dirty="0"/>
          </a:p>
        </p:txBody>
      </p:sp>
      <p:sp>
        <p:nvSpPr>
          <p:cNvPr id="4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</p:spTree>
    <p:extLst>
      <p:ext uri="{BB962C8B-B14F-4D97-AF65-F5344CB8AC3E}">
        <p14:creationId xmlns:p14="http://schemas.microsoft.com/office/powerpoint/2010/main" val="11346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10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44500" y="424500"/>
            <a:ext cx="6807200" cy="485774"/>
          </a:xfrm>
        </p:spPr>
        <p:txBody>
          <a:bodyPr/>
          <a:lstStyle/>
          <a:p>
            <a:r>
              <a:rPr lang="pl-PL" sz="2400" b="1" dirty="0" smtClean="0"/>
              <a:t>Kanały w ofercie</a:t>
            </a:r>
            <a:endParaRPr lang="pl-PL" sz="2400" b="1" dirty="0"/>
          </a:p>
        </p:txBody>
      </p:sp>
      <p:sp>
        <p:nvSpPr>
          <p:cNvPr id="7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71600"/>
            <a:ext cx="6200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ga MistrzÃ³w Polsat Sport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/>
          <a:stretch/>
        </p:blipFill>
        <p:spPr bwMode="auto">
          <a:xfrm>
            <a:off x="1576100" y="1037230"/>
            <a:ext cx="5712962" cy="37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Serwis Cyfrowy Polsat GO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11</a:t>
            </a:fld>
            <a:endParaRPr lang="pl-PL" dirty="0"/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24499" y="4219850"/>
            <a:ext cx="8743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Oglądaj swoje ulubione kanały na laptopie, tablecie lub smartfonie!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Tysiące materiałów na życzenie i </a:t>
            </a:r>
            <a:r>
              <a:rPr lang="pl-PL" sz="2000" b="1" dirty="0" smtClean="0">
                <a:latin typeface="+mj-lt"/>
              </a:rPr>
              <a:t>ponad 100 kanałów online, w tym kanały Polsat Sport Premium!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Filmy, seriale i bajki od </a:t>
            </a:r>
            <a:r>
              <a:rPr lang="pl-PL" sz="2000" b="1" dirty="0" smtClean="0">
                <a:latin typeface="+mj-lt"/>
              </a:rPr>
              <a:t>HBO!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N</a:t>
            </a:r>
            <a:r>
              <a:rPr lang="pl-PL" sz="2000" dirty="0" smtClean="0">
                <a:latin typeface="+mj-lt"/>
              </a:rPr>
              <a:t>awet na </a:t>
            </a:r>
            <a:r>
              <a:rPr lang="pl-PL" sz="2000" b="1" dirty="0" smtClean="0">
                <a:latin typeface="+mj-lt"/>
              </a:rPr>
              <a:t>3 urządzeniach </a:t>
            </a:r>
            <a:r>
              <a:rPr lang="pl-PL" sz="2000" dirty="0" smtClean="0">
                <a:latin typeface="+mj-lt"/>
              </a:rPr>
              <a:t>mobilnych jednocześnie</a:t>
            </a:r>
            <a:r>
              <a:rPr lang="pl-PL" sz="2000" b="1" dirty="0" smtClean="0">
                <a:latin typeface="+mj-lt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3717"/>
            <a:ext cx="6265717" cy="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rgbClr val="000000"/>
                </a:solidFill>
              </a:rPr>
              <a:t>Dekoder EVOBOX IP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12</a:t>
            </a:fld>
            <a:endParaRPr lang="pl-PL" dirty="0"/>
          </a:p>
        </p:txBody>
      </p:sp>
      <p:sp>
        <p:nvSpPr>
          <p:cNvPr id="27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pic>
        <p:nvPicPr>
          <p:cNvPr id="32" name="Picture 5" descr="C:\Users\akaliszewska\AppData\Local\Microsoft\Windows\Temporary Internet Files\Content.Outlook\7RGYSA43\evobox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986538"/>
            <a:ext cx="4107452" cy="23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ymbol zastępczy zawartości 5"/>
          <p:cNvSpPr txBox="1">
            <a:spLocks/>
          </p:cNvSpPr>
          <p:nvPr/>
        </p:nvSpPr>
        <p:spPr>
          <a:xfrm>
            <a:off x="457200" y="2931917"/>
            <a:ext cx="8291264" cy="2623646"/>
          </a:xfrm>
          <a:prstGeom prst="rect">
            <a:avLst/>
          </a:prstGeom>
        </p:spPr>
        <p:txBody>
          <a:bodyPr numCol="2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u="sng" dirty="0" smtClean="0">
                <a:solidFill>
                  <a:srgbClr val="F7951D"/>
                </a:solidFill>
                <a:latin typeface="+mj-lt"/>
              </a:rPr>
              <a:t>Funkcje dekodera:</a:t>
            </a:r>
          </a:p>
          <a:p>
            <a:r>
              <a:rPr lang="pl-PL" b="1" dirty="0" smtClean="0">
                <a:latin typeface="+mj-lt"/>
              </a:rPr>
              <a:t>Nowoczesne, intuicyjne menu</a:t>
            </a:r>
          </a:p>
          <a:p>
            <a:r>
              <a:rPr lang="pl-PL" b="1" dirty="0" smtClean="0">
                <a:latin typeface="+mj-lt"/>
              </a:rPr>
              <a:t>Bardzo szybkie przełączane kanałów</a:t>
            </a:r>
          </a:p>
          <a:p>
            <a:r>
              <a:rPr lang="pl-PL" b="1" dirty="0" smtClean="0">
                <a:latin typeface="+mj-lt"/>
              </a:rPr>
              <a:t>Wbudowany moduł Wi-Fi</a:t>
            </a:r>
          </a:p>
          <a:p>
            <a:r>
              <a:rPr lang="pl-PL" b="1" dirty="0" smtClean="0">
                <a:latin typeface="+mj-lt"/>
              </a:rPr>
              <a:t>Możliwość oglądania programów nawet do 7 dni od ich emisji</a:t>
            </a:r>
            <a:r>
              <a:rPr lang="pl-PL" dirty="0" smtClean="0">
                <a:latin typeface="+mj-lt"/>
              </a:rPr>
              <a:t>, zatrzymywanie i przewijanie</a:t>
            </a:r>
          </a:p>
          <a:p>
            <a:r>
              <a:rPr lang="pl-PL" b="1" dirty="0" smtClean="0">
                <a:latin typeface="+mj-lt"/>
              </a:rPr>
              <a:t>Tysiące materiałów na życzenie – </a:t>
            </a:r>
            <a:r>
              <a:rPr lang="pl-PL" dirty="0" smtClean="0">
                <a:latin typeface="+mj-lt"/>
              </a:rPr>
              <a:t>możliwość oglądania tysiąca filmów, seriali i programów w serwisach Cyfrowy Polsat GO i HBO GO zawsze kiedy masz na to ochotę.</a:t>
            </a:r>
          </a:p>
          <a:p>
            <a:pPr marL="285750" indent="-285750"/>
            <a:r>
              <a:rPr lang="pl-PL" b="1" dirty="0" smtClean="0">
                <a:latin typeface="+mj-lt"/>
              </a:rPr>
              <a:t>Setki stacji radiowych z całego świata</a:t>
            </a:r>
          </a:p>
          <a:p>
            <a:pPr marL="285750" indent="-285750"/>
            <a:r>
              <a:rPr lang="pl-PL" b="1" dirty="0" smtClean="0">
                <a:latin typeface="+mj-lt"/>
              </a:rPr>
              <a:t>Wybrane programy obejrzysz przed ich emisją w TV </a:t>
            </a:r>
            <a:r>
              <a:rPr lang="pl-PL" dirty="0" smtClean="0">
                <a:latin typeface="+mj-lt"/>
              </a:rPr>
              <a:t>- bezpośrednio z programu TV można przejść do Cyfrowy Polsat GO i HBO GO i oglądać programy przed ich emisją w TV. Programy dostępne w serwisach online oznaczone są niebieskim symbolem "</a:t>
            </a:r>
            <a:r>
              <a:rPr lang="pl-PL" dirty="0" err="1" smtClean="0">
                <a:latin typeface="+mj-lt"/>
              </a:rPr>
              <a:t>play</a:t>
            </a:r>
            <a:r>
              <a:rPr lang="pl-PL" dirty="0" smtClean="0">
                <a:latin typeface="+mj-lt"/>
              </a:rPr>
              <a:t>".</a:t>
            </a:r>
            <a:endParaRPr lang="pl-PL" dirty="0">
              <a:latin typeface="+mj-l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4572000" y="1591762"/>
            <a:ext cx="4051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7951D"/>
                </a:solidFill>
                <a:latin typeface="+mj-lt"/>
              </a:rPr>
              <a:t>Dekoder EVOBOX </a:t>
            </a:r>
            <a:r>
              <a:rPr lang="pl-PL" sz="1600" b="1" dirty="0" smtClean="0">
                <a:solidFill>
                  <a:srgbClr val="F7951D"/>
                </a:solidFill>
                <a:latin typeface="+mj-lt"/>
              </a:rPr>
              <a:t>IP </a:t>
            </a:r>
            <a:r>
              <a:rPr lang="pl-PL" sz="1600" dirty="0" smtClean="0">
                <a:latin typeface="+mj-lt"/>
              </a:rPr>
              <a:t>dostępny będzie w </a:t>
            </a:r>
            <a:r>
              <a:rPr lang="pl-PL" sz="1600" dirty="0">
                <a:latin typeface="+mj-lt"/>
              </a:rPr>
              <a:t>różnych cenach, w zależności </a:t>
            </a:r>
            <a:r>
              <a:rPr lang="pl-PL" sz="1600" dirty="0" smtClean="0">
                <a:latin typeface="+mj-lt"/>
              </a:rPr>
              <a:t>od </a:t>
            </a:r>
            <a:r>
              <a:rPr lang="pl-PL" sz="1600" dirty="0">
                <a:latin typeface="+mj-lt"/>
              </a:rPr>
              <a:t>min. </a:t>
            </a:r>
            <a:r>
              <a:rPr lang="pl-PL" sz="1600" dirty="0" smtClean="0">
                <a:latin typeface="+mj-lt"/>
              </a:rPr>
              <a:t>Zobowiązania.</a:t>
            </a:r>
            <a:endParaRPr lang="pl-PL" sz="16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179512" y="55596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7951D"/>
                </a:solidFill>
                <a:latin typeface="+mj-lt"/>
              </a:rPr>
              <a:t>Dekoder posiada oprogramowanie  </a:t>
            </a:r>
            <a:r>
              <a:rPr lang="pl-PL" sz="1400" b="1" dirty="0" err="1" smtClean="0">
                <a:solidFill>
                  <a:srgbClr val="F7951D"/>
                </a:solidFill>
                <a:latin typeface="+mj-lt"/>
              </a:rPr>
              <a:t>Graphne</a:t>
            </a:r>
            <a:r>
              <a:rPr lang="pl-PL" sz="1400" b="1" dirty="0" smtClean="0">
                <a:solidFill>
                  <a:srgbClr val="F7951D"/>
                </a:solidFill>
                <a:latin typeface="+mj-lt"/>
              </a:rPr>
              <a:t> od firmy ADB – to samo oprogramowanie dostępne jest na dekoderze EVOBOX PVR, które zostało docenione nie tylko przez Abonentów Cyfrowego Polsatu!</a:t>
            </a:r>
            <a:endParaRPr lang="pl-PL" sz="1400" b="1" dirty="0">
              <a:solidFill>
                <a:srgbClr val="F7951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Nowa funkcjonalności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13</a:t>
            </a:fld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124744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 smtClean="0">
                <a:solidFill>
                  <a:srgbClr val="F7951D"/>
                </a:solidFill>
                <a:latin typeface="+mj-lt"/>
              </a:rPr>
              <a:t>Nowa usługa!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b="1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b="1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b="1" dirty="0" smtClean="0">
              <a:solidFill>
                <a:srgbClr val="F7951D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 smtClean="0">
                <a:latin typeface="+mj-lt"/>
              </a:rPr>
              <a:t>Poza </a:t>
            </a:r>
            <a:r>
              <a:rPr lang="pl-PL" sz="2000" dirty="0" err="1" smtClean="0">
                <a:latin typeface="+mj-lt"/>
              </a:rPr>
              <a:t>CatchUP</a:t>
            </a:r>
            <a:r>
              <a:rPr lang="pl-PL" sz="2000" dirty="0" smtClean="0">
                <a:latin typeface="+mj-lt"/>
              </a:rPr>
              <a:t> dekoder EVOBOX IP będzie posiadał nowe funkcje takie jak: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="1" dirty="0">
              <a:solidFill>
                <a:srgbClr val="F7951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9" y="1476523"/>
            <a:ext cx="1704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907704" y="188571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latin typeface="+mj-lt"/>
              </a:rPr>
              <a:t>CatchUP</a:t>
            </a:r>
            <a:r>
              <a:rPr lang="pl-PL" sz="2000" b="1" dirty="0" smtClean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– możliwość odtwarzania wybranych  programów od chwili zakończenia ich emisji przez 7 kolejnych dni.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" y="3902271"/>
            <a:ext cx="998217" cy="62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0" y="4869160"/>
            <a:ext cx="93665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561963" y="3931191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latin typeface="+mj-lt"/>
              </a:rPr>
              <a:t>TimeShift</a:t>
            </a:r>
            <a:r>
              <a:rPr lang="pl-PL" sz="2000" b="1" dirty="0" smtClean="0">
                <a:latin typeface="+mj-lt"/>
              </a:rPr>
              <a:t> – </a:t>
            </a:r>
            <a:r>
              <a:rPr lang="pl-PL" sz="2000" dirty="0" smtClean="0">
                <a:latin typeface="+mj-lt"/>
              </a:rPr>
              <a:t>zatrzymywania i przewijanie programów do 3 godzin</a:t>
            </a:r>
          </a:p>
          <a:p>
            <a:endParaRPr lang="pl-PL" sz="2000" dirty="0" smtClean="0">
              <a:latin typeface="+mj-lt"/>
            </a:endParaRP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latin typeface="+mj-lt"/>
              </a:rPr>
              <a:t>reStart</a:t>
            </a:r>
            <a:r>
              <a:rPr lang="pl-PL" sz="2000" dirty="0" smtClean="0">
                <a:latin typeface="+mj-lt"/>
              </a:rPr>
              <a:t> – powrót do początku trwającego programu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err="1" smtClean="0"/>
              <a:t>Multiroom</a:t>
            </a:r>
            <a:r>
              <a:rPr lang="pl-PL" sz="2400" b="1" dirty="0" smtClean="0"/>
              <a:t> HD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14</a:t>
            </a:fld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2" y="1606659"/>
            <a:ext cx="35194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52690" y="1296394"/>
            <a:ext cx="4104458" cy="1833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900" dirty="0" smtClean="0">
                <a:latin typeface="+mj-lt"/>
              </a:rPr>
              <a:t>Usługę </a:t>
            </a:r>
            <a:r>
              <a:rPr lang="pl-PL" sz="2900" dirty="0">
                <a:latin typeface="+mj-lt"/>
              </a:rPr>
              <a:t>Multiroom HD </a:t>
            </a:r>
            <a:r>
              <a:rPr lang="pl-PL" sz="2900" dirty="0" smtClean="0">
                <a:latin typeface="+mj-lt"/>
              </a:rPr>
              <a:t>można wybrać z </a:t>
            </a:r>
            <a:r>
              <a:rPr lang="pl-PL" sz="2900" dirty="0">
                <a:latin typeface="+mj-lt"/>
              </a:rPr>
              <a:t>jednym, dwoma lub trzema dekoderami dodatkowymi i cieszyć się tym samym pakietem kanałów nawet na czterech telewizorach</a:t>
            </a:r>
            <a:r>
              <a:rPr lang="pl-PL" sz="29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05764" y="3267964"/>
            <a:ext cx="8558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7951D"/>
                </a:solidFill>
                <a:latin typeface="+mj-lt"/>
              </a:rPr>
              <a:t>Z dekoderem EVOBOX </a:t>
            </a:r>
            <a:r>
              <a:rPr lang="pl-PL" b="1" dirty="0" smtClean="0">
                <a:solidFill>
                  <a:srgbClr val="F7951D"/>
                </a:solidFill>
                <a:latin typeface="+mj-lt"/>
              </a:rPr>
              <a:t>IP autoryzacja </a:t>
            </a:r>
            <a:r>
              <a:rPr lang="pl-PL" b="1" dirty="0">
                <a:solidFill>
                  <a:srgbClr val="F7951D"/>
                </a:solidFill>
                <a:latin typeface="+mj-lt"/>
              </a:rPr>
              <a:t>usługi Multiroom HD będzie dokonywana automatycznie!</a:t>
            </a:r>
          </a:p>
          <a:p>
            <a:r>
              <a:rPr lang="pl-PL" dirty="0">
                <a:latin typeface="+mj-lt"/>
              </a:rPr>
              <a:t>Dekoder dodatkowy musi być podłączony do tej samej </a:t>
            </a:r>
            <a:r>
              <a:rPr lang="pl-PL" b="1" dirty="0">
                <a:solidFill>
                  <a:srgbClr val="F7951D"/>
                </a:solidFill>
                <a:latin typeface="+mj-lt"/>
              </a:rPr>
              <a:t>sieci Wi-Fi</a:t>
            </a:r>
            <a:r>
              <a:rPr lang="pl-PL" dirty="0">
                <a:latin typeface="+mj-lt"/>
              </a:rPr>
              <a:t>, co dekoder </a:t>
            </a:r>
            <a:r>
              <a:rPr lang="pl-PL" dirty="0" smtClean="0">
                <a:latin typeface="+mj-lt"/>
              </a:rPr>
              <a:t>główny lub kablem </a:t>
            </a:r>
            <a:r>
              <a:rPr lang="pl-PL" dirty="0" err="1" smtClean="0">
                <a:latin typeface="+mj-lt"/>
              </a:rPr>
              <a:t>ethernetowym</a:t>
            </a:r>
            <a:r>
              <a:rPr lang="pl-PL" dirty="0" smtClean="0">
                <a:latin typeface="+mj-lt"/>
              </a:rPr>
              <a:t> (możliwe po łączenie tylko 1 dodatkowe dekodera).</a:t>
            </a:r>
            <a:endParaRPr lang="pl-PL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05764" y="4614428"/>
            <a:ext cx="85587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7951D"/>
                </a:solidFill>
                <a:latin typeface="+mj-lt"/>
              </a:rPr>
              <a:t>Ważne!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latin typeface="+mj-lt"/>
              </a:rPr>
              <a:t>Każdy dekoder musi być podłączony do Internetu szerokopasmowego (za pomocą Wi-Fi</a:t>
            </a:r>
            <a:r>
              <a:rPr lang="pl-PL" dirty="0">
                <a:latin typeface="+mj-lt"/>
              </a:rPr>
              <a:t>) lub kablem </a:t>
            </a:r>
            <a:r>
              <a:rPr lang="pl-PL" dirty="0" err="1">
                <a:latin typeface="+mj-lt"/>
              </a:rPr>
              <a:t>ethernetowym</a:t>
            </a:r>
            <a:r>
              <a:rPr lang="pl-PL" dirty="0">
                <a:latin typeface="+mj-lt"/>
              </a:rPr>
              <a:t> (możliwe po łączenie tylko 1 dodatkowe dekodera</a:t>
            </a:r>
            <a:r>
              <a:rPr lang="pl-PL" dirty="0" smtClean="0">
                <a:latin typeface="+mj-lt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latin typeface="+mj-lt"/>
              </a:rPr>
              <a:t>Dekoderem dodatkowym do dekodera EVOBOX IP może być tylko ten sam dekoder, czyli EVOBOX IP. </a:t>
            </a:r>
          </a:p>
          <a:p>
            <a:endParaRPr lang="pl-PL" sz="1600" dirty="0" smtClean="0"/>
          </a:p>
        </p:txBody>
      </p:sp>
      <p:grpSp>
        <p:nvGrpSpPr>
          <p:cNvPr id="37" name="Grupa 36"/>
          <p:cNvGrpSpPr/>
          <p:nvPr/>
        </p:nvGrpSpPr>
        <p:grpSpPr>
          <a:xfrm>
            <a:off x="634740" y="2425889"/>
            <a:ext cx="2846689" cy="846519"/>
            <a:chOff x="842959" y="2760850"/>
            <a:chExt cx="2846689" cy="846519"/>
          </a:xfrm>
        </p:grpSpPr>
        <p:pic>
          <p:nvPicPr>
            <p:cNvPr id="38" name="Picture 8" descr="C:\Users\akaliszewska\AppData\Local\Microsoft\Windows\Temporary Internet Files\Content.Outlook\7RGYSA43\front (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032" y="2979835"/>
              <a:ext cx="1115616" cy="6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C:\Users\akaliszewska\AppData\Local\Microsoft\Windows\Temporary Internet Files\Content.Outlook\7RGYSA43\front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758" y="2818468"/>
              <a:ext cx="844683" cy="47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C:\Users\akaliszewska\AppData\Local\Microsoft\Windows\Temporary Internet Files\Content.Outlook\7RGYSA43\front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039" y="2764384"/>
              <a:ext cx="844683" cy="47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C:\Users\akaliszewska\AppData\Local\Microsoft\Windows\Temporary Internet Files\Content.Outlook\7RGYSA43\front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59" y="2800596"/>
              <a:ext cx="844683" cy="47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Znalezione obrazy dla zapytania wi fi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769" y="3029648"/>
              <a:ext cx="334142" cy="24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Znalezione obrazy dla zapytania wi fi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390" y="2787486"/>
              <a:ext cx="334142" cy="24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Znalezione obrazy dla zapytania wi fi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310" y="2760850"/>
              <a:ext cx="334142" cy="24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Znalezione obrazy dla zapytania wi fi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30" y="2760850"/>
              <a:ext cx="334142" cy="24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8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Informacje dodatkowe</a:t>
            </a:r>
            <a:endParaRPr lang="pl-PL" sz="24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57200" y="1365665"/>
            <a:ext cx="8064500" cy="4346368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W celu zawarcia Umowy zapraszamy Państwa serdecznie do Autoryzowanego Punktu Sprzedaży Cyfrowego Polsatu na ul. Łubinowej 4 a lub Salonu Plusa przy ul. Konstruktorskiej 4  w Warszawie z wymaganymi dokumentami (dowód osobisty oraz identyfikator lub zaświadczenie o zatrudnieniu).</a:t>
            </a:r>
          </a:p>
          <a:p>
            <a:pPr algn="ctr"/>
            <a:r>
              <a:rPr lang="pl-PL" sz="2000" dirty="0" smtClean="0"/>
              <a:t>Klienci spoza Warszawy mogą skorzystać z oferty wysyłkowej przesyłając skany wymaganych dokumentów na adres </a:t>
            </a:r>
            <a:r>
              <a:rPr lang="pl-PL" sz="2000" dirty="0" smtClean="0">
                <a:hlinkClick r:id="rId2"/>
              </a:rPr>
              <a:t>op@cyfrowypolsat.pl</a:t>
            </a:r>
            <a:r>
              <a:rPr lang="pl-PL" sz="2000" dirty="0" smtClean="0"/>
              <a:t> .</a:t>
            </a:r>
            <a:endParaRPr lang="pl-PL" sz="2000" dirty="0"/>
          </a:p>
          <a:p>
            <a:pPr algn="ctr"/>
            <a:r>
              <a:rPr lang="pl-PL" sz="2000" dirty="0" smtClean="0"/>
              <a:t>Informacje dodatkowe, szczegóły oferty uzyskają Państwo pod numerem </a:t>
            </a:r>
          </a:p>
          <a:p>
            <a:pPr marL="0" indent="0" algn="ctr">
              <a:buNone/>
            </a:pPr>
            <a:r>
              <a:rPr lang="pl-PL" sz="2000" b="1" dirty="0" smtClean="0"/>
              <a:t>22 356 65 21</a:t>
            </a:r>
            <a:r>
              <a:rPr lang="pl-PL" sz="2000" dirty="0" smtClean="0"/>
              <a:t>.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Zapraszamy </a:t>
            </a:r>
            <a:r>
              <a:rPr lang="pl-PL" sz="2000" dirty="0" smtClean="0">
                <a:sym typeface="Wingdings" panose="05000000000000000000" pitchFamily="2" charset="2"/>
              </a:rPr>
              <a:t>!</a:t>
            </a: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15</a:t>
            </a:fld>
            <a:endParaRPr lang="pl-PL" dirty="0"/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</p:spTree>
    <p:extLst>
      <p:ext uri="{BB962C8B-B14F-4D97-AF65-F5344CB8AC3E}">
        <p14:creationId xmlns:p14="http://schemas.microsoft.com/office/powerpoint/2010/main" val="33019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Założenia oferty</a:t>
            </a:r>
            <a:endParaRPr lang="pl-PL" sz="24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45325" y="1413164"/>
            <a:ext cx="8064500" cy="4139210"/>
          </a:xfrm>
        </p:spPr>
        <p:txBody>
          <a:bodyPr/>
          <a:lstStyle/>
          <a:p>
            <a:r>
              <a:rPr lang="pl-PL" sz="2000" dirty="0" smtClean="0"/>
              <a:t>W specjalnej ofercie Telewizji Kablowej IPTV Cyfrowego Polsatu znajdziesz: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Dziewięć zestawów do wyboru z abonamentem już od 30 zł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Nawet 152 kanały, w tym HBO i </a:t>
            </a:r>
            <a:r>
              <a:rPr lang="pl-PL" sz="2000" dirty="0" err="1" smtClean="0"/>
              <a:t>Eleven</a:t>
            </a:r>
            <a:endParaRPr lang="pl-PL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Serwis Cyfrowy GO z opcją ON THE GO w cenie każdego zestawu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Multiroom HD za jedyne 5 zł, dostępny w każdym pakiecie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Nowy dekoder EVOBOX IP już od 1 zł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Nowe funkcjonalności: </a:t>
            </a:r>
            <a:r>
              <a:rPr lang="pl-PL" sz="2000" dirty="0" err="1" smtClean="0"/>
              <a:t>CatchUP</a:t>
            </a:r>
            <a:r>
              <a:rPr lang="pl-PL" sz="2000" dirty="0" smtClean="0"/>
              <a:t>, </a:t>
            </a:r>
            <a:r>
              <a:rPr lang="pl-PL" sz="2000" dirty="0" err="1" smtClean="0"/>
              <a:t>TimeShift</a:t>
            </a:r>
            <a:r>
              <a:rPr lang="pl-PL" sz="2000" dirty="0" smtClean="0"/>
              <a:t>, </a:t>
            </a:r>
            <a:r>
              <a:rPr lang="pl-PL" sz="2000" dirty="0" err="1" smtClean="0"/>
              <a:t>reStart</a:t>
            </a:r>
            <a:endParaRPr lang="pl-PL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Uproszczona procedura zawarcia Umowy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/>
              <a:t>W ramach danej promocji każdy Pracownik może podpisać dwie Umowy (limit dotyczy zarówno TV Satelitarnej jak i TV Kablowej IPTV).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70C0"/>
                </a:solidFill>
              </a:rPr>
              <a:t>Pakiet Polsat Sport Premium IP z ofertą już od 35 zł/m-c.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2</a:t>
            </a:fld>
            <a:endParaRPr lang="pl-PL" dirty="0"/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</p:spTree>
    <p:extLst>
      <p:ext uri="{BB962C8B-B14F-4D97-AF65-F5344CB8AC3E}">
        <p14:creationId xmlns:p14="http://schemas.microsoft.com/office/powerpoint/2010/main" val="4103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Telewizja Kablowa w technologii IPTV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3</a:t>
            </a:fld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307975" y="1196752"/>
            <a:ext cx="602580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 smtClean="0">
                <a:solidFill>
                  <a:srgbClr val="F7951D"/>
                </a:solidFill>
                <a:latin typeface="+mj-lt"/>
              </a:rPr>
              <a:t>Telewizja w technologii IPTV 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jest to technologia umożliwiająca przesyłanie sygnału telewizyjnego w zamkniętych sieciach telekomunikacyjnych, czyli w przypadku IPTV Cyfrowego Polsatu na sieciach wybranych dostawców usługi Internet.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2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 smtClean="0">
                <a:latin typeface="+mj-lt"/>
              </a:rPr>
              <a:t>Aby móc korzystać z usługi niezbędny jest dostęp do Internetu szerokopasmowego. W celu odbioru sygnału wystarczy podłączenie dekodera za pomocą kabla Ethernet lub poprzez Wi-Fi.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u="sng" dirty="0" smtClean="0">
                <a:latin typeface="+mj-lt"/>
              </a:rPr>
              <a:t>Minimalna prędkość: 8 </a:t>
            </a:r>
            <a:r>
              <a:rPr lang="pl-PL" sz="2000" u="sng" dirty="0" err="1" smtClean="0">
                <a:latin typeface="+mj-lt"/>
              </a:rPr>
              <a:t>mb</a:t>
            </a:r>
            <a:r>
              <a:rPr lang="pl-PL" sz="2000" u="sng" dirty="0" smtClean="0">
                <a:latin typeface="+mj-lt"/>
              </a:rPr>
              <a:t>/s na 1 dekoder*.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 smtClean="0">
                <a:latin typeface="+mj-lt"/>
              </a:rPr>
              <a:t>Nie jest wymagany montaż żadnych dodatkowych anten.</a:t>
            </a:r>
            <a:endParaRPr lang="pl-PL" sz="2000" u="sng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7" name="Picture 2" descr="C:\Users\akaliszewska\AppData\Local\Microsoft\Windows\Temporary Internet Files\Content.Outlook\7RGYSA43\iptv-orang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79" y="1052736"/>
            <a:ext cx="22669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nalezione obrazy dla zapytania wi fi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22" y="3747593"/>
            <a:ext cx="1895263" cy="13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07974" y="6001543"/>
            <a:ext cx="523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+mj-lt"/>
              </a:rPr>
              <a:t>*niższa prędkość może powodować obniżenie jakości odbioru obrazu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49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Dostępność Usługi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4</a:t>
            </a:fld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57199" y="1044099"/>
            <a:ext cx="7998737" cy="48497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200" b="1" dirty="0" smtClean="0">
              <a:solidFill>
                <a:srgbClr val="F7951D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200" b="1" dirty="0" smtClean="0">
                <a:solidFill>
                  <a:srgbClr val="F7951D"/>
                </a:solidFill>
                <a:latin typeface="+mj-lt"/>
              </a:rPr>
              <a:t>Aby skorzystać z oferty telewizji kablowej w technologii IPTV, należy mieć ofertę Internetu stacjonarnego od </a:t>
            </a:r>
            <a:r>
              <a:rPr lang="pl-PL" sz="2200" b="1" dirty="0" smtClean="0">
                <a:solidFill>
                  <a:srgbClr val="F79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Plusa (Światłowód), </a:t>
            </a:r>
            <a:r>
              <a:rPr lang="pl-PL" sz="2200" b="1" dirty="0" smtClean="0">
                <a:solidFill>
                  <a:srgbClr val="F7951D"/>
                </a:solidFill>
                <a:latin typeface="+mj-lt"/>
              </a:rPr>
              <a:t>Netii lub Orange.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2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200" b="1" dirty="0" smtClean="0">
                <a:latin typeface="+mj-lt"/>
              </a:rPr>
              <a:t>Minimalna prędkość </a:t>
            </a:r>
            <a:r>
              <a:rPr lang="pl-PL" sz="2200" dirty="0" smtClean="0">
                <a:latin typeface="+mj-lt"/>
              </a:rPr>
              <a:t>(niezbędna do prawidłowego działania usługi) </a:t>
            </a:r>
            <a:r>
              <a:rPr lang="pl-PL" sz="2200" b="1" dirty="0" smtClean="0">
                <a:latin typeface="+mj-lt"/>
              </a:rPr>
              <a:t>to 8 </a:t>
            </a:r>
            <a:r>
              <a:rPr lang="pl-PL" sz="2200" b="1" dirty="0" err="1" smtClean="0">
                <a:latin typeface="+mj-lt"/>
              </a:rPr>
              <a:t>mb</a:t>
            </a:r>
            <a:r>
              <a:rPr lang="pl-PL" sz="2200" b="1" dirty="0" smtClean="0">
                <a:latin typeface="+mj-lt"/>
              </a:rPr>
              <a:t>/s na dekoder.</a:t>
            </a:r>
            <a:endParaRPr lang="pl-PL" sz="2200" dirty="0" smtClean="0">
              <a:latin typeface="+mj-lt"/>
            </a:endParaRPr>
          </a:p>
          <a:p>
            <a:r>
              <a:rPr lang="pl-PL" sz="2200" u="sng" dirty="0" smtClean="0">
                <a:latin typeface="+mj-lt"/>
              </a:rPr>
              <a:t>Przykład: </a:t>
            </a:r>
            <a:r>
              <a:rPr lang="pl-PL" sz="2200" dirty="0" smtClean="0">
                <a:latin typeface="+mj-lt"/>
              </a:rPr>
              <a:t>Jeżeli jesteś zainteresowany ofertą z 1 dekoderem dodatkowym do usługi </a:t>
            </a:r>
            <a:r>
              <a:rPr lang="pl-PL" sz="2200" dirty="0" err="1" smtClean="0">
                <a:latin typeface="+mj-lt"/>
              </a:rPr>
              <a:t>Multiroom</a:t>
            </a:r>
            <a:r>
              <a:rPr lang="pl-PL" sz="2200" dirty="0" smtClean="0">
                <a:latin typeface="+mj-lt"/>
              </a:rPr>
              <a:t> HD to prędkość Internetu powinna wynosić min. 16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 (2 x 8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 na 1  dekoder).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200" dirty="0" smtClean="0">
              <a:latin typeface="+mj-lt"/>
            </a:endParaRPr>
          </a:p>
          <a:p>
            <a:r>
              <a:rPr lang="pl-PL" sz="2200" dirty="0" smtClean="0">
                <a:latin typeface="+mj-lt"/>
              </a:rPr>
              <a:t>Prędkość Internetu zależy od jakości łącza. Poniżej maksymalne prędkości w poszczególnych technologiach:</a:t>
            </a:r>
          </a:p>
          <a:p>
            <a:pPr lvl="1"/>
            <a:r>
              <a:rPr lang="pl-PL" sz="2200" dirty="0" smtClean="0">
                <a:latin typeface="+mj-lt"/>
              </a:rPr>
              <a:t>Światłowód (PON - do 900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/s)</a:t>
            </a:r>
          </a:p>
          <a:p>
            <a:pPr lvl="1"/>
            <a:r>
              <a:rPr lang="pl-PL" sz="2200" dirty="0" smtClean="0">
                <a:latin typeface="+mj-lt"/>
              </a:rPr>
              <a:t>Sieć hybrydowa (HFC – do 300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/s)</a:t>
            </a:r>
          </a:p>
          <a:p>
            <a:pPr lvl="1"/>
            <a:r>
              <a:rPr lang="pl-PL" sz="2200" dirty="0" smtClean="0">
                <a:latin typeface="+mj-lt"/>
              </a:rPr>
              <a:t>ETHERNET (ETTH – do 900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/s)</a:t>
            </a:r>
          </a:p>
          <a:p>
            <a:pPr lvl="1"/>
            <a:r>
              <a:rPr lang="pl-PL" sz="2200" dirty="0" smtClean="0">
                <a:latin typeface="+mj-lt"/>
              </a:rPr>
              <a:t>Sieć miedziana (CU – do 50 </a:t>
            </a:r>
            <a:r>
              <a:rPr lang="pl-PL" sz="2200" dirty="0" err="1" smtClean="0">
                <a:latin typeface="+mj-lt"/>
              </a:rPr>
              <a:t>mb</a:t>
            </a:r>
            <a:r>
              <a:rPr lang="pl-PL" sz="2200" dirty="0" smtClean="0">
                <a:latin typeface="+mj-lt"/>
              </a:rPr>
              <a:t>/s)</a:t>
            </a:r>
          </a:p>
          <a:p>
            <a:pPr marL="400050" lvl="1" indent="0">
              <a:buFont typeface="Calibri" panose="020F0502020204030204" pitchFamily="34" charset="0"/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90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554" y="446608"/>
            <a:ext cx="6807200" cy="485774"/>
          </a:xfrm>
        </p:spPr>
        <p:txBody>
          <a:bodyPr/>
          <a:lstStyle/>
          <a:p>
            <a:r>
              <a:rPr lang="pl-PL" sz="2400" b="1" dirty="0" smtClean="0"/>
              <a:t>Zestawienie ofert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5</a:t>
            </a:fld>
            <a:endParaRPr lang="pl-PL" dirty="0"/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91774"/>
              </p:ext>
            </p:extLst>
          </p:nvPr>
        </p:nvGraphicFramePr>
        <p:xfrm>
          <a:off x="362141" y="1084236"/>
          <a:ext cx="8528363" cy="547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221"/>
                <a:gridCol w="924985"/>
                <a:gridCol w="693739"/>
                <a:gridCol w="628990"/>
                <a:gridCol w="640639"/>
                <a:gridCol w="669540"/>
                <a:gridCol w="923454"/>
                <a:gridCol w="841972"/>
                <a:gridCol w="715224"/>
                <a:gridCol w="778599"/>
              </a:tblGrid>
              <a:tr h="473406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Zestaw</a:t>
                      </a:r>
                      <a:endParaRPr lang="pl-PL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Abonament</a:t>
                      </a:r>
                      <a:endParaRPr lang="pl-PL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Długość Umowy</a:t>
                      </a:r>
                      <a:endParaRPr lang="pl-PL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Gratis (m-ce)</a:t>
                      </a:r>
                      <a:endParaRPr lang="pl-PL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ON The GO</a:t>
                      </a:r>
                      <a:endParaRPr lang="pl-PL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err="1" smtClean="0"/>
                        <a:t>CatchUP</a:t>
                      </a:r>
                      <a:endParaRPr lang="pl-PL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Dekoder </a:t>
                      </a:r>
                    </a:p>
                    <a:p>
                      <a:pPr algn="ctr"/>
                      <a:r>
                        <a:rPr lang="pl-PL" sz="1050" dirty="0" smtClean="0"/>
                        <a:t>EVOBOX IP</a:t>
                      </a:r>
                      <a:endParaRPr lang="pl-PL" sz="10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050" dirty="0" smtClean="0"/>
                        <a:t>Multiroom HD - opłata</a:t>
                      </a:r>
                      <a:r>
                        <a:rPr lang="pl-PL" sz="1050" baseline="0" dirty="0" smtClean="0"/>
                        <a:t> abonamentowa</a:t>
                      </a:r>
                      <a:endParaRPr lang="pl-PL" sz="105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7340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pl-PL" sz="1050" dirty="0" smtClean="0">
                          <a:solidFill>
                            <a:schemeClr val="bg1"/>
                          </a:solidFill>
                        </a:rPr>
                        <a:t>dekoder</a:t>
                      </a:r>
                      <a:endParaRPr lang="pl-PL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l-PL" sz="105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050" baseline="0" dirty="0" smtClean="0">
                          <a:solidFill>
                            <a:schemeClr val="bg1"/>
                          </a:solidFill>
                        </a:rPr>
                        <a:t>dekodery</a:t>
                      </a:r>
                      <a:endParaRPr lang="pl-PL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pl-PL" sz="1050" dirty="0" smtClean="0">
                          <a:solidFill>
                            <a:schemeClr val="bg1"/>
                          </a:solidFill>
                        </a:rPr>
                        <a:t>dekodery</a:t>
                      </a:r>
                      <a:endParaRPr lang="pl-PL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578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Familijny MAX IP</a:t>
                      </a:r>
                      <a:b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Film IP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Sport 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pl-PL" sz="9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Cinemax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IP</a:t>
                      </a:r>
                      <a:endParaRPr lang="pl-PL" sz="9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pl-PL" sz="1100" b="0" baseline="0" dirty="0" smtClean="0">
                          <a:solidFill>
                            <a:schemeClr val="tx1"/>
                          </a:solidFill>
                        </a:rPr>
                        <a:t>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Familijny MAX IP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Film IP + Sport IP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pl-PL" sz="9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Cinemax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IP + </a:t>
                      </a:r>
                      <a:r>
                        <a:rPr lang="pl-PL" sz="9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Polsat Sport Premium IP</a:t>
                      </a:r>
                      <a:endParaRPr lang="pl-PL" sz="9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35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6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Familijny MAX IP</a:t>
                      </a:r>
                      <a:b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Film IP + Sport IP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pl-PL" sz="9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Cinemax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IP + </a:t>
                      </a:r>
                      <a:r>
                        <a:rPr lang="pl-PL" sz="9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Eleven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Sports IP</a:t>
                      </a:r>
                      <a:endParaRPr lang="pl-PL" sz="9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40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36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Familijny MAX IP+ Film IP + Sport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IP+ </a:t>
                      </a:r>
                      <a:r>
                        <a:rPr lang="pl-PL" sz="9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Cinemax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IP + </a:t>
                      </a:r>
                      <a:r>
                        <a:rPr lang="pl-PL" sz="9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Eleven</a:t>
                      </a:r>
                      <a:r>
                        <a:rPr lang="pl-PL" sz="9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Sports IP + </a:t>
                      </a:r>
                      <a:r>
                        <a:rPr lang="pl-PL" sz="9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Polsat Sport Premium IP</a:t>
                      </a:r>
                      <a:endParaRPr lang="pl-PL" sz="9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45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5604">
                <a:tc>
                  <a:txBody>
                    <a:bodyPr/>
                    <a:lstStyle/>
                    <a:p>
                      <a:pPr algn="ctr"/>
                      <a:r>
                        <a:rPr lang="pl-PL" sz="900" b="0" dirty="0" smtClean="0">
                          <a:solidFill>
                            <a:schemeClr val="tx1"/>
                          </a:solidFill>
                        </a:rPr>
                        <a:t>Premium IP + HBO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</a:rPr>
                        <a:t> GO</a:t>
                      </a:r>
                      <a:endParaRPr lang="pl-PL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50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0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</a:rPr>
                        <a:t>Premium IP +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</a:rPr>
                        <a:t>  HBO GO+ </a:t>
                      </a:r>
                      <a:r>
                        <a:rPr lang="pl-PL" sz="9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Polsat Sport Premium IP</a:t>
                      </a:r>
                      <a:r>
                        <a:rPr lang="pl-PL" sz="9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pl-PL" sz="9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55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5604">
                <a:tc>
                  <a:txBody>
                    <a:bodyPr/>
                    <a:lstStyle/>
                    <a:p>
                      <a:pPr algn="ctr"/>
                      <a:r>
                        <a:rPr lang="pl-PL" sz="900" b="0" dirty="0" smtClean="0">
                          <a:solidFill>
                            <a:schemeClr val="tx1"/>
                          </a:solidFill>
                        </a:rPr>
                        <a:t>Premium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</a:rPr>
                        <a:t> Max IP</a:t>
                      </a:r>
                      <a:endParaRPr lang="pl-PL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60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0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</a:rPr>
                        <a:t>Premium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</a:rPr>
                        <a:t> Max IP + </a:t>
                      </a:r>
                      <a:r>
                        <a:rPr lang="pl-PL" sz="9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Polsat Sport Premium</a:t>
                      </a:r>
                      <a:r>
                        <a:rPr lang="pl-PL" sz="900" b="0" baseline="0" dirty="0" smtClean="0">
                          <a:solidFill>
                            <a:srgbClr val="0070C0"/>
                          </a:solidFill>
                        </a:rPr>
                        <a:t>  IP</a:t>
                      </a:r>
                      <a:endParaRPr lang="pl-PL" sz="9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65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0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</a:rPr>
                        <a:t>Premium Max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</a:rPr>
                        <a:t> Plus IP +</a:t>
                      </a:r>
                      <a:r>
                        <a:rPr lang="pl-PL" sz="9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Polsat Sport Premium</a:t>
                      </a:r>
                      <a:r>
                        <a:rPr lang="pl-PL" sz="900" b="0" baseline="0" dirty="0" smtClean="0">
                          <a:solidFill>
                            <a:srgbClr val="0070C0"/>
                          </a:solidFill>
                        </a:rPr>
                        <a:t> IP</a:t>
                      </a:r>
                      <a:endParaRPr lang="pl-PL" sz="9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70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</a:rPr>
                        <a:t>0 zł</a:t>
                      </a:r>
                      <a:endParaRPr lang="pl-PL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10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15 zł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Zestawienie ofert cd.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6</a:t>
            </a:fld>
            <a:endParaRPr lang="pl-PL" dirty="0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90805" y="1253091"/>
            <a:ext cx="8573233" cy="299993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W skład oferty </a:t>
            </a:r>
            <a:r>
              <a:rPr lang="pl-PL" sz="2000" b="1" dirty="0" smtClean="0"/>
              <a:t>Premium IP + HBO GO </a:t>
            </a:r>
            <a:r>
              <a:rPr lang="pl-PL" sz="2000" dirty="0" smtClean="0"/>
              <a:t>wchodzą następujące pakiety: Pakiet Familijny </a:t>
            </a:r>
            <a:r>
              <a:rPr lang="pl-PL" sz="2000" dirty="0"/>
              <a:t>MAX </a:t>
            </a:r>
            <a:r>
              <a:rPr lang="pl-PL" sz="2000" dirty="0" smtClean="0"/>
              <a:t>IP,  Pakiet Sport IP,  Pakiet Film IP, Pakiet </a:t>
            </a:r>
            <a:r>
              <a:rPr lang="pl-PL" sz="2000" dirty="0" err="1" smtClean="0"/>
              <a:t>Cinemax</a:t>
            </a:r>
            <a:r>
              <a:rPr lang="pl-PL" sz="2000" dirty="0" smtClean="0"/>
              <a:t> IP </a:t>
            </a:r>
            <a:r>
              <a:rPr lang="pl-PL" sz="2000" dirty="0"/>
              <a:t>oraz </a:t>
            </a:r>
            <a:r>
              <a:rPr lang="pl-PL" sz="2000" dirty="0" smtClean="0"/>
              <a:t>Pakiet HBO IP HBO GO.</a:t>
            </a: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W skład oferty </a:t>
            </a:r>
            <a:r>
              <a:rPr lang="pl-PL" sz="2000" b="1" dirty="0" smtClean="0"/>
              <a:t>Premium </a:t>
            </a:r>
            <a:r>
              <a:rPr lang="pl-PL" sz="2000" b="1" dirty="0"/>
              <a:t>MAX </a:t>
            </a:r>
            <a:r>
              <a:rPr lang="pl-PL" sz="2000" b="1" dirty="0" smtClean="0"/>
              <a:t> </a:t>
            </a:r>
            <a:r>
              <a:rPr lang="pl-PL" sz="2000" dirty="0" smtClean="0"/>
              <a:t>wchodzą </a:t>
            </a:r>
            <a:r>
              <a:rPr lang="pl-PL" sz="2000" dirty="0"/>
              <a:t>następujące </a:t>
            </a:r>
            <a:r>
              <a:rPr lang="pl-PL" sz="2000" dirty="0" smtClean="0"/>
              <a:t>pakiety: Pakiet Familijny </a:t>
            </a:r>
            <a:r>
              <a:rPr lang="pl-PL" sz="2000" dirty="0"/>
              <a:t>MAX </a:t>
            </a:r>
            <a:r>
              <a:rPr lang="pl-PL" sz="2000" dirty="0" smtClean="0"/>
              <a:t>IP, Pakiet Sport IP, Pakiet Film IP, Pakiet </a:t>
            </a:r>
            <a:r>
              <a:rPr lang="pl-PL" sz="2000" dirty="0" err="1" smtClean="0"/>
              <a:t>Cinemax</a:t>
            </a:r>
            <a:r>
              <a:rPr lang="pl-PL" sz="2000" dirty="0" smtClean="0"/>
              <a:t> IP, Pakiet HBO IP </a:t>
            </a:r>
            <a:r>
              <a:rPr lang="pl-PL" sz="2000" dirty="0"/>
              <a:t>HBO GO </a:t>
            </a:r>
            <a:r>
              <a:rPr lang="pl-PL" sz="2000" dirty="0" smtClean="0"/>
              <a:t>oraz Pakiet </a:t>
            </a:r>
            <a:r>
              <a:rPr lang="pl-PL" sz="2000" b="1" dirty="0" err="1"/>
              <a:t>Eleven</a:t>
            </a:r>
            <a:r>
              <a:rPr lang="pl-PL" sz="2000" b="1" dirty="0"/>
              <a:t> Sports </a:t>
            </a:r>
            <a:r>
              <a:rPr lang="pl-PL" sz="2000" b="1" dirty="0" smtClean="0"/>
              <a:t>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W skład oferty </a:t>
            </a:r>
            <a:r>
              <a:rPr lang="pl-PL" sz="2000" b="1" dirty="0"/>
              <a:t>Premium MAX  </a:t>
            </a:r>
            <a:r>
              <a:rPr lang="pl-PL" sz="2000" b="1" dirty="0" smtClean="0"/>
              <a:t>Plus  </a:t>
            </a:r>
            <a:r>
              <a:rPr lang="pl-PL" sz="2000" dirty="0" smtClean="0"/>
              <a:t>wchodzą </a:t>
            </a:r>
            <a:r>
              <a:rPr lang="pl-PL" sz="2000" dirty="0"/>
              <a:t>następujące pakiety: </a:t>
            </a:r>
            <a:r>
              <a:rPr lang="pl-PL" sz="2000" dirty="0" smtClean="0"/>
              <a:t>Pakiet Familijny </a:t>
            </a:r>
            <a:r>
              <a:rPr lang="pl-PL" sz="2000" dirty="0"/>
              <a:t>MAX </a:t>
            </a:r>
            <a:r>
              <a:rPr lang="pl-PL" sz="2000" dirty="0" smtClean="0"/>
              <a:t>IP, Pakiet Sport IP, Pakiet Film IP, Pakiet </a:t>
            </a:r>
            <a:r>
              <a:rPr lang="pl-PL" sz="2000" dirty="0" err="1" smtClean="0"/>
              <a:t>Cinemax</a:t>
            </a:r>
            <a:r>
              <a:rPr lang="pl-PL" sz="2000" dirty="0" smtClean="0"/>
              <a:t> IP, Pakiet HBO IP </a:t>
            </a:r>
            <a:r>
              <a:rPr lang="pl-PL" sz="2000" dirty="0"/>
              <a:t>HBO </a:t>
            </a:r>
            <a:r>
              <a:rPr lang="pl-PL" sz="2000" dirty="0" smtClean="0"/>
              <a:t>GO,  Pakiet </a:t>
            </a:r>
            <a:r>
              <a:rPr lang="pl-PL" sz="2000" dirty="0" err="1" smtClean="0"/>
              <a:t>Eleven</a:t>
            </a:r>
            <a:r>
              <a:rPr lang="pl-PL" sz="2000" dirty="0" smtClean="0"/>
              <a:t> Sports IP oraz </a:t>
            </a:r>
            <a:r>
              <a:rPr lang="pl-PL" sz="2000" b="1" dirty="0" smtClean="0"/>
              <a:t>Rozrywka IP. </a:t>
            </a: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Koszt </a:t>
            </a:r>
            <a:r>
              <a:rPr lang="pl-PL" sz="2000" dirty="0" smtClean="0"/>
              <a:t>1 dekodera </a:t>
            </a:r>
            <a:r>
              <a:rPr lang="pl-PL" sz="2000" dirty="0"/>
              <a:t>do usługi Multiroom HD to 29 zł/szt</a:t>
            </a:r>
            <a:r>
              <a:rPr lang="pl-PL" sz="2000" dirty="0" smtClean="0"/>
              <a:t>.</a:t>
            </a:r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</p:spTree>
    <p:extLst>
      <p:ext uri="{BB962C8B-B14F-4D97-AF65-F5344CB8AC3E}">
        <p14:creationId xmlns:p14="http://schemas.microsoft.com/office/powerpoint/2010/main" val="27441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499" y="365127"/>
            <a:ext cx="7775575" cy="485774"/>
          </a:xfrm>
        </p:spPr>
        <p:txBody>
          <a:bodyPr/>
          <a:lstStyle/>
          <a:p>
            <a:r>
              <a:rPr lang="pl-PL" sz="2400" b="1" dirty="0" smtClean="0"/>
              <a:t>Kanały w ofercie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7</a:t>
            </a:fld>
            <a:endParaRPr lang="pl-PL" dirty="0"/>
          </a:p>
        </p:txBody>
      </p:sp>
      <p:sp>
        <p:nvSpPr>
          <p:cNvPr id="6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01" y="1204819"/>
            <a:ext cx="1019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073150"/>
            <a:ext cx="75882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8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44500" y="424500"/>
            <a:ext cx="6807200" cy="485774"/>
          </a:xfrm>
        </p:spPr>
        <p:txBody>
          <a:bodyPr/>
          <a:lstStyle/>
          <a:p>
            <a:r>
              <a:rPr lang="pl-PL" sz="2400" b="1" dirty="0" smtClean="0"/>
              <a:t>Kanały w ofercie</a:t>
            </a:r>
            <a:endParaRPr lang="pl-PL" sz="2400" b="1" dirty="0"/>
          </a:p>
        </p:txBody>
      </p:sp>
      <p:sp>
        <p:nvSpPr>
          <p:cNvPr id="7" name="Symbol zastępczy tekstu 6"/>
          <p:cNvSpPr txBox="1">
            <a:spLocks/>
          </p:cNvSpPr>
          <p:nvPr/>
        </p:nvSpPr>
        <p:spPr>
          <a:xfrm>
            <a:off x="1" y="6627041"/>
            <a:ext cx="2750024" cy="2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Tajemnica przedsiębiorstwa Cyfrowy Polsat S. A. - chronione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5" y="1128351"/>
            <a:ext cx="7146331" cy="244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9" y="4167727"/>
            <a:ext cx="2564952" cy="11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91" y="4038690"/>
            <a:ext cx="2464642" cy="11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2AEFDEE4-C8BC-4259-897A-3BD4CBEBD23F}" type="slidenum">
              <a:rPr lang="pl-PL" smtClean="0"/>
              <a:pPr algn="l"/>
              <a:t>9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44500" y="424500"/>
            <a:ext cx="6807200" cy="485774"/>
          </a:xfrm>
        </p:spPr>
        <p:txBody>
          <a:bodyPr/>
          <a:lstStyle/>
          <a:p>
            <a:r>
              <a:rPr lang="pl-PL" sz="2400" b="1" dirty="0" smtClean="0"/>
              <a:t>Kanały w ofercie</a:t>
            </a:r>
            <a:endParaRPr lang="pl-PL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6" y="1330427"/>
            <a:ext cx="3960142" cy="19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9" y="3856778"/>
            <a:ext cx="2828459" cy="18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8A00"/>
      </a:accent1>
      <a:accent2>
        <a:srgbClr val="63B32E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7A833"/>
      </a:hlink>
      <a:folHlink>
        <a:srgbClr val="FD8A00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25927</TotalTime>
  <Words>1255</Words>
  <Application>Microsoft Office PowerPoint</Application>
  <PresentationFormat>Pokaz na ekranie (4:3)</PresentationFormat>
  <Paragraphs>218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Oferta pracownicza dla Usługi Telewizja Kablowa IPTV  25.03.2019</vt:lpstr>
      <vt:lpstr>Założenia oferty</vt:lpstr>
      <vt:lpstr>Telewizja Kablowa w technologii IPTV</vt:lpstr>
      <vt:lpstr>Dostępność Usługi</vt:lpstr>
      <vt:lpstr>Zestawienie ofert</vt:lpstr>
      <vt:lpstr>Zestawienie ofert cd.</vt:lpstr>
      <vt:lpstr>Kanały w ofercie</vt:lpstr>
      <vt:lpstr>Kanały w ofercie</vt:lpstr>
      <vt:lpstr>Kanały w ofercie</vt:lpstr>
      <vt:lpstr>Kanały w ofercie</vt:lpstr>
      <vt:lpstr>Serwis Cyfrowy Polsat GO</vt:lpstr>
      <vt:lpstr>Dekoder EVOBOX IP</vt:lpstr>
      <vt:lpstr>Nowa funkcjonalności</vt:lpstr>
      <vt:lpstr>Multiroom HD</vt:lpstr>
      <vt:lpstr>Informacje dodatkowe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Milewski, Tomasz</dc:creator>
  <cp:lastModifiedBy>Karolina Janik</cp:lastModifiedBy>
  <cp:revision>527</cp:revision>
  <dcterms:created xsi:type="dcterms:W3CDTF">2014-05-06T08:36:39Z</dcterms:created>
  <dcterms:modified xsi:type="dcterms:W3CDTF">2019-03-28T08:27:55Z</dcterms:modified>
</cp:coreProperties>
</file>